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0" r:id="rId2"/>
    <p:sldId id="265" r:id="rId3"/>
    <p:sldId id="256" r:id="rId4"/>
    <p:sldId id="280" r:id="rId5"/>
    <p:sldId id="281" r:id="rId6"/>
    <p:sldId id="282" r:id="rId7"/>
    <p:sldId id="264" r:id="rId8"/>
    <p:sldId id="263" r:id="rId9"/>
    <p:sldId id="274" r:id="rId10"/>
    <p:sldId id="294" r:id="rId11"/>
    <p:sldId id="313" r:id="rId12"/>
    <p:sldId id="273" r:id="rId13"/>
    <p:sldId id="27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0727F-B81E-4296-9519-0A419E7566E1}" type="datetimeFigureOut">
              <a:rPr lang="en-US" smtClean="0"/>
              <a:t>Mon 14.10.19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2C32A9-1BC9-407F-B92E-CA4D5B55105C}" type="slidenum">
              <a:rPr lang="en-US" smtClean="0"/>
              <a:t>‹#›</a:t>
            </a:fld>
            <a:endParaRPr lang="en-US"/>
          </a:p>
        </p:txBody>
      </p:sp>
    </p:spTree>
    <p:extLst>
      <p:ext uri="{BB962C8B-B14F-4D97-AF65-F5344CB8AC3E}">
        <p14:creationId xmlns:p14="http://schemas.microsoft.com/office/powerpoint/2010/main" val="2230123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7D0A8D-CEA0-40BA-8D75-D6D1605452B1}" type="slidenum">
              <a:rPr lang="en-US" smtClean="0"/>
              <a:pPr/>
              <a:t>10</a:t>
            </a:fld>
            <a:endParaRPr lang="en-US"/>
          </a:p>
        </p:txBody>
      </p:sp>
    </p:spTree>
    <p:extLst>
      <p:ext uri="{BB962C8B-B14F-4D97-AF65-F5344CB8AC3E}">
        <p14:creationId xmlns:p14="http://schemas.microsoft.com/office/powerpoint/2010/main" val="1897843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7D0A8D-CEA0-40BA-8D75-D6D1605452B1}" type="slidenum">
              <a:rPr lang="en-US" smtClean="0"/>
              <a:pPr/>
              <a:t>11</a:t>
            </a:fld>
            <a:endParaRPr lang="en-US"/>
          </a:p>
        </p:txBody>
      </p:sp>
    </p:spTree>
    <p:extLst>
      <p:ext uri="{BB962C8B-B14F-4D97-AF65-F5344CB8AC3E}">
        <p14:creationId xmlns:p14="http://schemas.microsoft.com/office/powerpoint/2010/main" val="3365461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6F179-B429-4426-A510-E12FF12FF0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915B0C-1BC9-4DA6-B4EF-4248FBC123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6AD298-10E4-4E1C-BE9B-25B5A76EE5C0}"/>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E043D04C-17F1-4413-885C-5F6E6379DD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AEC12-70ED-4163-B927-040F8CEEDB1D}"/>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2517541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814BF-19D3-476B-8985-EDD6505280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85FCB3-8519-4014-9BDC-C1341DD5133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094E92-2D3B-4BC9-B571-156360FEA866}"/>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89737236-E151-413C-B62A-D38E7BFED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7FB25-7272-48EB-B439-D3267FE0C4C5}"/>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4030810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524048-1904-4AAD-A7BA-19FFDEAAD61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2E3F40-E7B7-41CC-958D-7163CDEF824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870A33-517E-42EF-B10B-3A16A68DF283}"/>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77767706-CEEB-4E3D-B1FB-FB338BAAD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A589C3-B54E-4244-85A0-48278F646577}"/>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111553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30B54-95FA-4AE4-9880-4434BA96D2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0A8CBA-600D-48DE-900A-16E3FC602D5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5CB97B-366F-446E-B632-707790AC9B41}"/>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4E800419-AF4F-4FFF-B0B2-C3226DAEE0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9DD89-B1EC-4380-8FD6-ABEABACBD240}"/>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314537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2050-3F8C-4606-ABBD-0FD47340FC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1D0351-AFBF-4744-8FF6-3C58913C93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08C49D3-0099-46BD-A7AC-6AABEA1781DD}"/>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7E48EB86-E1AD-4A50-A560-EBB1E8F4B5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5C2DE7-DD01-4D65-AFF8-F2168F871D71}"/>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360930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06CA8-C126-47EB-946E-D1609ADF59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0CBD72-C222-4386-92A0-2241438D762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D5A9A5-BD90-44F5-8C0B-99FFB234C2F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B713D8-9F2C-4F3B-9712-333DC4195484}"/>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6" name="Footer Placeholder 5">
            <a:extLst>
              <a:ext uri="{FF2B5EF4-FFF2-40B4-BE49-F238E27FC236}">
                <a16:creationId xmlns:a16="http://schemas.microsoft.com/office/drawing/2014/main" id="{D239203E-15D0-4917-8E1D-15ABA1CA1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5FB8A7-388A-437B-B5ED-4F92A6363431}"/>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445371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8C0B7-123B-46BE-B71D-FF24BD44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D61EA8-C605-405C-835E-6C2B1F6FEE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E04E88-4BA8-4AE3-9BE6-CC49CDA2231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A745F6-7FBB-41AA-8DE0-C44F8470A0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62CA73A-52E7-4030-B0F2-5E0E73CF556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65ED36-9345-4D05-A7C2-C581C95A7940}"/>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8" name="Footer Placeholder 7">
            <a:extLst>
              <a:ext uri="{FF2B5EF4-FFF2-40B4-BE49-F238E27FC236}">
                <a16:creationId xmlns:a16="http://schemas.microsoft.com/office/drawing/2014/main" id="{8411F93F-A13A-4A7F-903D-CBE1735ECA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750CEB-ACCC-459F-909E-52D65370E453}"/>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3512354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5D919-16B9-470E-ADBB-DB89164E90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BD3788-2484-4C24-A9AC-9CB4102A1F32}"/>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4" name="Footer Placeholder 3">
            <a:extLst>
              <a:ext uri="{FF2B5EF4-FFF2-40B4-BE49-F238E27FC236}">
                <a16:creationId xmlns:a16="http://schemas.microsoft.com/office/drawing/2014/main" id="{4BB811E5-5ECF-4BB6-BA02-284319315B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506988-C462-4189-B9ED-6DA575BAEE6B}"/>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2373393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8FAA19-A6E2-4578-80C8-FAD8601BDF61}"/>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3" name="Footer Placeholder 2">
            <a:extLst>
              <a:ext uri="{FF2B5EF4-FFF2-40B4-BE49-F238E27FC236}">
                <a16:creationId xmlns:a16="http://schemas.microsoft.com/office/drawing/2014/main" id="{314FF26E-FE22-4C79-B215-1DA10F7B0D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BD67B0-0622-47DF-BDC8-F7B9790A287E}"/>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662808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86EB0-963F-49E1-BEAB-E466686F08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991499-82AF-4A71-B74A-1DA1A18B55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6DEA80-011F-48F0-AF15-062FE47CC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2E024A-240B-4DCF-8F3D-D5437A440EEF}"/>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6" name="Footer Placeholder 5">
            <a:extLst>
              <a:ext uri="{FF2B5EF4-FFF2-40B4-BE49-F238E27FC236}">
                <a16:creationId xmlns:a16="http://schemas.microsoft.com/office/drawing/2014/main" id="{E72CFE7C-0E5B-421C-A8F9-F21EE2C53C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C2AFB7-45AB-4E04-9753-80798788F618}"/>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2151865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8792-02AB-4C40-AEC7-F6D1A6F103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FB1412-8E20-41AE-B12C-D5B9B1951E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4F844D-86AE-4E29-A051-F10CA0568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B79B7EF-3076-46C9-8E23-DAB1E2200058}"/>
              </a:ext>
            </a:extLst>
          </p:cNvPr>
          <p:cNvSpPr>
            <a:spLocks noGrp="1"/>
          </p:cNvSpPr>
          <p:nvPr>
            <p:ph type="dt" sz="half" idx="10"/>
          </p:nvPr>
        </p:nvSpPr>
        <p:spPr/>
        <p:txBody>
          <a:bodyPr/>
          <a:lstStyle/>
          <a:p>
            <a:fld id="{017A586C-59C1-4907-87FC-02810397A22E}" type="datetimeFigureOut">
              <a:rPr lang="en-US" smtClean="0"/>
              <a:t>Mon 14.10.19</a:t>
            </a:fld>
            <a:endParaRPr lang="en-US"/>
          </a:p>
        </p:txBody>
      </p:sp>
      <p:sp>
        <p:nvSpPr>
          <p:cNvPr id="6" name="Footer Placeholder 5">
            <a:extLst>
              <a:ext uri="{FF2B5EF4-FFF2-40B4-BE49-F238E27FC236}">
                <a16:creationId xmlns:a16="http://schemas.microsoft.com/office/drawing/2014/main" id="{5D534E38-692E-4EE2-A4BB-71F46250B1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88F154-1D09-4F1D-BC55-D1B8FAB422FE}"/>
              </a:ext>
            </a:extLst>
          </p:cNvPr>
          <p:cNvSpPr>
            <a:spLocks noGrp="1"/>
          </p:cNvSpPr>
          <p:nvPr>
            <p:ph type="sldNum" sz="quarter" idx="12"/>
          </p:nvPr>
        </p:nvSpPr>
        <p:spPr/>
        <p:txBody>
          <a:bodyPr/>
          <a:lstStyle/>
          <a:p>
            <a:fld id="{FE61AAA9-D2E8-46F7-84AF-DEEED1C416EF}" type="slidenum">
              <a:rPr lang="en-US" smtClean="0"/>
              <a:t>‹#›</a:t>
            </a:fld>
            <a:endParaRPr lang="en-US"/>
          </a:p>
        </p:txBody>
      </p:sp>
    </p:spTree>
    <p:extLst>
      <p:ext uri="{BB962C8B-B14F-4D97-AF65-F5344CB8AC3E}">
        <p14:creationId xmlns:p14="http://schemas.microsoft.com/office/powerpoint/2010/main" val="887863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273710-2F78-4BB0-A5D3-6DC9DBDFA1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1ECDDD-314D-4E92-90B8-97ED971D91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AFFB74-9B89-4237-A686-55F52AF1EC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7A586C-59C1-4907-87FC-02810397A22E}" type="datetimeFigureOut">
              <a:rPr lang="en-US" smtClean="0"/>
              <a:t>Mon 14.10.19</a:t>
            </a:fld>
            <a:endParaRPr lang="en-US"/>
          </a:p>
        </p:txBody>
      </p:sp>
      <p:sp>
        <p:nvSpPr>
          <p:cNvPr id="5" name="Footer Placeholder 4">
            <a:extLst>
              <a:ext uri="{FF2B5EF4-FFF2-40B4-BE49-F238E27FC236}">
                <a16:creationId xmlns:a16="http://schemas.microsoft.com/office/drawing/2014/main" id="{410A1EFC-DB95-4149-B680-EC00099273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DEDA27-D08E-4833-9C45-0198F62C1B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61AAA9-D2E8-46F7-84AF-DEEED1C416EF}" type="slidenum">
              <a:rPr lang="en-US" smtClean="0"/>
              <a:t>‹#›</a:t>
            </a:fld>
            <a:endParaRPr lang="en-US"/>
          </a:p>
        </p:txBody>
      </p:sp>
    </p:spTree>
    <p:extLst>
      <p:ext uri="{BB962C8B-B14F-4D97-AF65-F5344CB8AC3E}">
        <p14:creationId xmlns:p14="http://schemas.microsoft.com/office/powerpoint/2010/main" val="4129226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6D04B3-CD2C-44AB-B621-756A16757184}"/>
              </a:ext>
            </a:extLst>
          </p:cNvPr>
          <p:cNvSpPr>
            <a:spLocks noGrp="1"/>
          </p:cNvSpPr>
          <p:nvPr>
            <p:ph idx="1"/>
          </p:nvPr>
        </p:nvSpPr>
        <p:spPr>
          <a:xfrm>
            <a:off x="223520" y="345440"/>
            <a:ext cx="11130280" cy="5831523"/>
          </a:xfrm>
        </p:spPr>
        <p:txBody>
          <a:bodyPr anchor="ctr">
            <a:normAutofit/>
          </a:bodyPr>
          <a:lstStyle/>
          <a:p>
            <a:pPr marL="0" indent="0" algn="ctr">
              <a:buNone/>
            </a:pPr>
            <a:r>
              <a:rPr lang="en-US" sz="4400" b="1" i="1" dirty="0"/>
              <a:t>Potential of Islamic Leasing (Ijarah)Products:</a:t>
            </a:r>
          </a:p>
          <a:p>
            <a:pPr marL="0" indent="0" algn="r">
              <a:lnSpc>
                <a:spcPct val="150000"/>
              </a:lnSpc>
              <a:buNone/>
            </a:pPr>
            <a:r>
              <a:rPr lang="en-US" sz="4400" b="1" i="1" dirty="0"/>
              <a:t>- </a:t>
            </a:r>
            <a:r>
              <a:rPr lang="en-US" sz="4400" b="1" i="1" dirty="0">
                <a:solidFill>
                  <a:srgbClr val="FF0000"/>
                </a:solidFill>
              </a:rPr>
              <a:t>By </a:t>
            </a:r>
            <a:r>
              <a:rPr lang="en-US" sz="4400" b="1" i="1" dirty="0" err="1">
                <a:solidFill>
                  <a:srgbClr val="FF0000"/>
                </a:solidFill>
              </a:rPr>
              <a:t>Abdella</a:t>
            </a:r>
            <a:r>
              <a:rPr lang="en-US" sz="4400" b="1" i="1" dirty="0">
                <a:solidFill>
                  <a:srgbClr val="FF0000"/>
                </a:solidFill>
              </a:rPr>
              <a:t> </a:t>
            </a:r>
            <a:r>
              <a:rPr lang="en-US" sz="4400" b="1" i="1" dirty="0" err="1">
                <a:solidFill>
                  <a:srgbClr val="FF0000"/>
                </a:solidFill>
              </a:rPr>
              <a:t>Adem</a:t>
            </a:r>
            <a:endParaRPr lang="en-US" sz="4400" b="1" i="1" dirty="0">
              <a:solidFill>
                <a:srgbClr val="FF0000"/>
              </a:solidFill>
            </a:endParaRPr>
          </a:p>
          <a:p>
            <a:pPr lvl="6" algn="r">
              <a:lnSpc>
                <a:spcPct val="150000"/>
              </a:lnSpc>
            </a:pPr>
            <a:r>
              <a:rPr lang="en-US" sz="3200" b="1" i="1" dirty="0">
                <a:solidFill>
                  <a:srgbClr val="FF0000"/>
                </a:solidFill>
              </a:rPr>
              <a:t>Islamic Banking Director,</a:t>
            </a:r>
          </a:p>
          <a:p>
            <a:pPr lvl="6" algn="r">
              <a:lnSpc>
                <a:spcPct val="150000"/>
              </a:lnSpc>
            </a:pPr>
            <a:r>
              <a:rPr lang="en-US" sz="4400" b="1" i="1" dirty="0">
                <a:solidFill>
                  <a:srgbClr val="FF0000"/>
                </a:solidFill>
              </a:rPr>
              <a:t>Awash Bank, Ethiopia.</a:t>
            </a:r>
          </a:p>
          <a:p>
            <a:endParaRPr lang="en-US" sz="3200" i="1" dirty="0"/>
          </a:p>
        </p:txBody>
      </p:sp>
    </p:spTree>
    <p:extLst>
      <p:ext uri="{BB962C8B-B14F-4D97-AF65-F5344CB8AC3E}">
        <p14:creationId xmlns:p14="http://schemas.microsoft.com/office/powerpoint/2010/main" val="3854268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79549" y="3145200"/>
            <a:ext cx="3013657" cy="400110"/>
          </a:xfrm>
          <a:prstGeom prst="rect">
            <a:avLst/>
          </a:prstGeom>
          <a:noFill/>
        </p:spPr>
        <p:txBody>
          <a:bodyPr wrap="square" rtlCol="0">
            <a:spAutoFit/>
          </a:bodyPr>
          <a:lstStyle/>
          <a:p>
            <a:r>
              <a:rPr lang="en-US" sz="2000" b="1" dirty="0"/>
              <a:t>Prospect Lessee/Customer</a:t>
            </a:r>
          </a:p>
        </p:txBody>
      </p:sp>
      <p:sp>
        <p:nvSpPr>
          <p:cNvPr id="7" name="TextBox 6"/>
          <p:cNvSpPr txBox="1"/>
          <p:nvPr/>
        </p:nvSpPr>
        <p:spPr>
          <a:xfrm>
            <a:off x="8659434" y="3044818"/>
            <a:ext cx="1507464" cy="369332"/>
          </a:xfrm>
          <a:prstGeom prst="rect">
            <a:avLst/>
          </a:prstGeom>
          <a:noFill/>
        </p:spPr>
        <p:txBody>
          <a:bodyPr wrap="none" rtlCol="0">
            <a:spAutoFit/>
          </a:bodyPr>
          <a:lstStyle/>
          <a:p>
            <a:r>
              <a:rPr lang="en-US" b="1" dirty="0"/>
              <a:t>AWASH BANK</a:t>
            </a:r>
          </a:p>
        </p:txBody>
      </p:sp>
      <p:pic>
        <p:nvPicPr>
          <p:cNvPr id="8" name="Picture 7" descr="vendor_icon.jpg"/>
          <p:cNvPicPr>
            <a:picLocks noChangeAspect="1"/>
          </p:cNvPicPr>
          <p:nvPr/>
        </p:nvPicPr>
        <p:blipFill>
          <a:blip r:embed="rId3" cstate="print"/>
          <a:srcRect l="13712" t="21650" r="13713" b="19760"/>
          <a:stretch>
            <a:fillRect/>
          </a:stretch>
        </p:blipFill>
        <p:spPr>
          <a:xfrm>
            <a:off x="8305801" y="4760143"/>
            <a:ext cx="1646893" cy="1063618"/>
          </a:xfrm>
          <a:prstGeom prst="rect">
            <a:avLst/>
          </a:prstGeom>
        </p:spPr>
      </p:pic>
      <p:sp>
        <p:nvSpPr>
          <p:cNvPr id="9" name="TextBox 8"/>
          <p:cNvSpPr txBox="1"/>
          <p:nvPr/>
        </p:nvSpPr>
        <p:spPr>
          <a:xfrm>
            <a:off x="8344197" y="5830200"/>
            <a:ext cx="1445589" cy="369332"/>
          </a:xfrm>
          <a:prstGeom prst="rect">
            <a:avLst/>
          </a:prstGeom>
          <a:noFill/>
        </p:spPr>
        <p:txBody>
          <a:bodyPr wrap="none" rtlCol="0">
            <a:spAutoFit/>
          </a:bodyPr>
          <a:lstStyle/>
          <a:p>
            <a:r>
              <a:rPr lang="en-US" b="1" dirty="0"/>
              <a:t>Asset Vendor</a:t>
            </a:r>
          </a:p>
        </p:txBody>
      </p:sp>
      <p:sp>
        <p:nvSpPr>
          <p:cNvPr id="10" name="Down Arrow 9"/>
          <p:cNvSpPr/>
          <p:nvPr/>
        </p:nvSpPr>
        <p:spPr>
          <a:xfrm>
            <a:off x="8975808" y="3329866"/>
            <a:ext cx="137160" cy="1229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632404" y="4220824"/>
            <a:ext cx="2343404" cy="338554"/>
          </a:xfrm>
          <a:prstGeom prst="rect">
            <a:avLst/>
          </a:prstGeom>
          <a:noFill/>
        </p:spPr>
        <p:txBody>
          <a:bodyPr wrap="square" rtlCol="0">
            <a:spAutoFit/>
          </a:bodyPr>
          <a:lstStyle/>
          <a:p>
            <a:r>
              <a:rPr lang="en-US" sz="1600" b="1" dirty="0"/>
              <a:t>2.Bank buys the asset</a:t>
            </a:r>
          </a:p>
        </p:txBody>
      </p:sp>
      <p:sp>
        <p:nvSpPr>
          <p:cNvPr id="13" name="TextBox 12"/>
          <p:cNvSpPr txBox="1"/>
          <p:nvPr/>
        </p:nvSpPr>
        <p:spPr>
          <a:xfrm>
            <a:off x="4090240" y="1201940"/>
            <a:ext cx="2882712" cy="307777"/>
          </a:xfrm>
          <a:prstGeom prst="rect">
            <a:avLst/>
          </a:prstGeom>
          <a:noFill/>
        </p:spPr>
        <p:txBody>
          <a:bodyPr wrap="none" rtlCol="0">
            <a:spAutoFit/>
          </a:bodyPr>
          <a:lstStyle/>
          <a:p>
            <a:r>
              <a:rPr lang="en-US" sz="1400" b="1" dirty="0"/>
              <a:t>3. Bank leases the asset to the client</a:t>
            </a:r>
          </a:p>
        </p:txBody>
      </p:sp>
      <p:sp>
        <p:nvSpPr>
          <p:cNvPr id="14" name="Left Arrow 13"/>
          <p:cNvSpPr/>
          <p:nvPr/>
        </p:nvSpPr>
        <p:spPr>
          <a:xfrm>
            <a:off x="3689685" y="1889086"/>
            <a:ext cx="4351985"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364549" y="1612088"/>
            <a:ext cx="2828851" cy="307777"/>
          </a:xfrm>
          <a:prstGeom prst="rect">
            <a:avLst/>
          </a:prstGeom>
          <a:noFill/>
        </p:spPr>
        <p:txBody>
          <a:bodyPr wrap="none" rtlCol="0">
            <a:spAutoFit/>
          </a:bodyPr>
          <a:lstStyle/>
          <a:p>
            <a:r>
              <a:rPr lang="en-US" sz="1400" b="1" dirty="0"/>
              <a:t>4.Promise to sell or gift on maturity</a:t>
            </a:r>
          </a:p>
        </p:txBody>
      </p:sp>
      <p:sp>
        <p:nvSpPr>
          <p:cNvPr id="16" name="Right Arrow 15"/>
          <p:cNvSpPr/>
          <p:nvPr/>
        </p:nvSpPr>
        <p:spPr>
          <a:xfrm>
            <a:off x="3352800" y="2327308"/>
            <a:ext cx="4656785" cy="137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380590" y="2050310"/>
            <a:ext cx="1517467" cy="307777"/>
          </a:xfrm>
          <a:prstGeom prst="rect">
            <a:avLst/>
          </a:prstGeom>
          <a:noFill/>
        </p:spPr>
        <p:txBody>
          <a:bodyPr wrap="none" rtlCol="0">
            <a:spAutoFit/>
          </a:bodyPr>
          <a:lstStyle/>
          <a:p>
            <a:r>
              <a:rPr lang="en-US" sz="1400" b="1" dirty="0"/>
              <a:t>5.Periodic Rentals</a:t>
            </a:r>
          </a:p>
        </p:txBody>
      </p:sp>
      <p:sp>
        <p:nvSpPr>
          <p:cNvPr id="18" name="Left Arrow 17"/>
          <p:cNvSpPr/>
          <p:nvPr/>
        </p:nvSpPr>
        <p:spPr>
          <a:xfrm>
            <a:off x="3464177" y="2735579"/>
            <a:ext cx="4550774"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495800" y="2458581"/>
            <a:ext cx="1983748" cy="307777"/>
          </a:xfrm>
          <a:prstGeom prst="rect">
            <a:avLst/>
          </a:prstGeom>
          <a:noFill/>
        </p:spPr>
        <p:txBody>
          <a:bodyPr wrap="none" rtlCol="0">
            <a:spAutoFit/>
          </a:bodyPr>
          <a:lstStyle/>
          <a:p>
            <a:r>
              <a:rPr lang="en-US" sz="1400" b="1" dirty="0"/>
              <a:t>6. Transfer of ownership</a:t>
            </a:r>
          </a:p>
        </p:txBody>
      </p:sp>
      <p:pic>
        <p:nvPicPr>
          <p:cNvPr id="3074" name="Picture 2" descr="C:\Users\user\Desktop\clien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7402" y="719524"/>
            <a:ext cx="2564076" cy="2176076"/>
          </a:xfrm>
          <a:prstGeom prst="rect">
            <a:avLst/>
          </a:prstGeom>
          <a:noFill/>
          <a:extLst>
            <a:ext uri="{909E8E84-426E-40DD-AFC4-6F175D3DCCD1}">
              <a14:hiddenFill xmlns:a14="http://schemas.microsoft.com/office/drawing/2010/main">
                <a:solidFill>
                  <a:srgbClr val="FFFFFF"/>
                </a:solidFill>
              </a14:hiddenFill>
            </a:ext>
          </a:extLst>
        </p:spPr>
      </p:pic>
      <p:sp>
        <p:nvSpPr>
          <p:cNvPr id="23" name="Left Arrow 22"/>
          <p:cNvSpPr/>
          <p:nvPr/>
        </p:nvSpPr>
        <p:spPr>
          <a:xfrm>
            <a:off x="3721769" y="1478938"/>
            <a:ext cx="4351985"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a:off x="3433011" y="1086435"/>
            <a:ext cx="4656785" cy="137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267200" y="719525"/>
            <a:ext cx="1593000" cy="307777"/>
          </a:xfrm>
          <a:prstGeom prst="rect">
            <a:avLst/>
          </a:prstGeom>
          <a:noFill/>
        </p:spPr>
        <p:txBody>
          <a:bodyPr wrap="none" rtlCol="0">
            <a:spAutoFit/>
          </a:bodyPr>
          <a:lstStyle/>
          <a:p>
            <a:r>
              <a:rPr lang="en-US" sz="1400" b="1" dirty="0"/>
              <a:t>1. Promise to lease</a:t>
            </a:r>
          </a:p>
        </p:txBody>
      </p:sp>
      <p:pic>
        <p:nvPicPr>
          <p:cNvPr id="22" name="Picture 21" descr="2.tif"/>
          <p:cNvPicPr/>
          <p:nvPr/>
        </p:nvPicPr>
        <p:blipFill>
          <a:blip r:embed="rId5" cstate="print"/>
          <a:srcRect t="18252" b="18252"/>
          <a:stretch>
            <a:fillRect/>
          </a:stretch>
        </p:blipFill>
        <p:spPr>
          <a:xfrm>
            <a:off x="8282495" y="141668"/>
            <a:ext cx="3681978" cy="2948796"/>
          </a:xfrm>
          <a:prstGeom prst="rect">
            <a:avLst/>
          </a:prstGeom>
        </p:spPr>
      </p:pic>
    </p:spTree>
    <p:extLst>
      <p:ext uri="{BB962C8B-B14F-4D97-AF65-F5344CB8AC3E}">
        <p14:creationId xmlns:p14="http://schemas.microsoft.com/office/powerpoint/2010/main" val="107638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50006" y="3145200"/>
            <a:ext cx="2743200" cy="369332"/>
          </a:xfrm>
          <a:prstGeom prst="rect">
            <a:avLst/>
          </a:prstGeom>
          <a:noFill/>
        </p:spPr>
        <p:txBody>
          <a:bodyPr wrap="square" rtlCol="0">
            <a:spAutoFit/>
          </a:bodyPr>
          <a:lstStyle/>
          <a:p>
            <a:r>
              <a:rPr lang="en-US" b="1" dirty="0"/>
              <a:t>Prospect Lessee/Customer</a:t>
            </a:r>
          </a:p>
        </p:txBody>
      </p:sp>
      <p:sp>
        <p:nvSpPr>
          <p:cNvPr id="7" name="TextBox 6"/>
          <p:cNvSpPr txBox="1"/>
          <p:nvPr/>
        </p:nvSpPr>
        <p:spPr>
          <a:xfrm>
            <a:off x="8659434" y="3044818"/>
            <a:ext cx="1507464" cy="369332"/>
          </a:xfrm>
          <a:prstGeom prst="rect">
            <a:avLst/>
          </a:prstGeom>
          <a:noFill/>
        </p:spPr>
        <p:txBody>
          <a:bodyPr wrap="none" rtlCol="0">
            <a:spAutoFit/>
          </a:bodyPr>
          <a:lstStyle/>
          <a:p>
            <a:r>
              <a:rPr lang="en-US" b="1" dirty="0"/>
              <a:t>AWASH BANK</a:t>
            </a:r>
          </a:p>
        </p:txBody>
      </p:sp>
      <p:sp>
        <p:nvSpPr>
          <p:cNvPr id="9" name="TextBox 8"/>
          <p:cNvSpPr txBox="1"/>
          <p:nvPr/>
        </p:nvSpPr>
        <p:spPr>
          <a:xfrm>
            <a:off x="8282494" y="5830200"/>
            <a:ext cx="2522881" cy="369332"/>
          </a:xfrm>
          <a:prstGeom prst="rect">
            <a:avLst/>
          </a:prstGeom>
          <a:noFill/>
        </p:spPr>
        <p:txBody>
          <a:bodyPr wrap="square" rtlCol="0">
            <a:spAutoFit/>
          </a:bodyPr>
          <a:lstStyle/>
          <a:p>
            <a:r>
              <a:rPr lang="en-US" b="1" dirty="0"/>
              <a:t>Asset Vendor/Developer</a:t>
            </a:r>
          </a:p>
        </p:txBody>
      </p:sp>
      <p:sp>
        <p:nvSpPr>
          <p:cNvPr id="10" name="Down Arrow 9"/>
          <p:cNvSpPr/>
          <p:nvPr/>
        </p:nvSpPr>
        <p:spPr>
          <a:xfrm>
            <a:off x="8975808" y="3329866"/>
            <a:ext cx="116677" cy="955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6800045" y="3780990"/>
            <a:ext cx="2175763" cy="338554"/>
          </a:xfrm>
          <a:prstGeom prst="rect">
            <a:avLst/>
          </a:prstGeom>
          <a:noFill/>
        </p:spPr>
        <p:txBody>
          <a:bodyPr wrap="square" rtlCol="0">
            <a:spAutoFit/>
          </a:bodyPr>
          <a:lstStyle/>
          <a:p>
            <a:r>
              <a:rPr lang="en-US" sz="1600" b="1" dirty="0"/>
              <a:t>2.Bank buys the asset</a:t>
            </a:r>
          </a:p>
        </p:txBody>
      </p:sp>
      <p:sp>
        <p:nvSpPr>
          <p:cNvPr id="13" name="TextBox 12"/>
          <p:cNvSpPr txBox="1"/>
          <p:nvPr/>
        </p:nvSpPr>
        <p:spPr>
          <a:xfrm>
            <a:off x="4090240" y="1201940"/>
            <a:ext cx="2882712" cy="307777"/>
          </a:xfrm>
          <a:prstGeom prst="rect">
            <a:avLst/>
          </a:prstGeom>
          <a:noFill/>
        </p:spPr>
        <p:txBody>
          <a:bodyPr wrap="none" rtlCol="0">
            <a:spAutoFit/>
          </a:bodyPr>
          <a:lstStyle/>
          <a:p>
            <a:r>
              <a:rPr lang="en-US" sz="1400" b="1" dirty="0"/>
              <a:t>3. Bank leases the asset to the client</a:t>
            </a:r>
          </a:p>
        </p:txBody>
      </p:sp>
      <p:sp>
        <p:nvSpPr>
          <p:cNvPr id="14" name="Left Arrow 13"/>
          <p:cNvSpPr/>
          <p:nvPr/>
        </p:nvSpPr>
        <p:spPr>
          <a:xfrm>
            <a:off x="3689685" y="1889086"/>
            <a:ext cx="4351985"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364549" y="1612088"/>
            <a:ext cx="2828851" cy="307777"/>
          </a:xfrm>
          <a:prstGeom prst="rect">
            <a:avLst/>
          </a:prstGeom>
          <a:noFill/>
        </p:spPr>
        <p:txBody>
          <a:bodyPr wrap="none" rtlCol="0">
            <a:spAutoFit/>
          </a:bodyPr>
          <a:lstStyle/>
          <a:p>
            <a:r>
              <a:rPr lang="en-US" sz="1400" b="1" dirty="0"/>
              <a:t>4.Promise to sell or gift on maturity</a:t>
            </a:r>
          </a:p>
        </p:txBody>
      </p:sp>
      <p:sp>
        <p:nvSpPr>
          <p:cNvPr id="16" name="Right Arrow 15"/>
          <p:cNvSpPr/>
          <p:nvPr/>
        </p:nvSpPr>
        <p:spPr>
          <a:xfrm>
            <a:off x="3352800" y="2327308"/>
            <a:ext cx="4656785" cy="137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380590" y="2050310"/>
            <a:ext cx="1517467" cy="307777"/>
          </a:xfrm>
          <a:prstGeom prst="rect">
            <a:avLst/>
          </a:prstGeom>
          <a:noFill/>
        </p:spPr>
        <p:txBody>
          <a:bodyPr wrap="none" rtlCol="0">
            <a:spAutoFit/>
          </a:bodyPr>
          <a:lstStyle/>
          <a:p>
            <a:r>
              <a:rPr lang="en-US" sz="1400" b="1" dirty="0"/>
              <a:t>5.Periodic Rentals</a:t>
            </a:r>
          </a:p>
        </p:txBody>
      </p:sp>
      <p:sp>
        <p:nvSpPr>
          <p:cNvPr id="18" name="Left Arrow 17"/>
          <p:cNvSpPr/>
          <p:nvPr/>
        </p:nvSpPr>
        <p:spPr>
          <a:xfrm>
            <a:off x="3464177" y="2735579"/>
            <a:ext cx="4550774"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495800" y="2458581"/>
            <a:ext cx="1983748" cy="307777"/>
          </a:xfrm>
          <a:prstGeom prst="rect">
            <a:avLst/>
          </a:prstGeom>
          <a:noFill/>
        </p:spPr>
        <p:txBody>
          <a:bodyPr wrap="none" rtlCol="0">
            <a:spAutoFit/>
          </a:bodyPr>
          <a:lstStyle/>
          <a:p>
            <a:r>
              <a:rPr lang="en-US" sz="1400" b="1" dirty="0"/>
              <a:t>6. Transfer of ownership</a:t>
            </a:r>
          </a:p>
        </p:txBody>
      </p:sp>
      <p:pic>
        <p:nvPicPr>
          <p:cNvPr id="3074" name="Picture 2" descr="C:\Users\user\Desktop\clien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487" y="566670"/>
            <a:ext cx="2897991" cy="2478148"/>
          </a:xfrm>
          <a:prstGeom prst="rect">
            <a:avLst/>
          </a:prstGeom>
          <a:noFill/>
          <a:extLst>
            <a:ext uri="{909E8E84-426E-40DD-AFC4-6F175D3DCCD1}">
              <a14:hiddenFill xmlns:a14="http://schemas.microsoft.com/office/drawing/2010/main">
                <a:solidFill>
                  <a:srgbClr val="FFFFFF"/>
                </a:solidFill>
              </a14:hiddenFill>
            </a:ext>
          </a:extLst>
        </p:spPr>
      </p:pic>
      <p:sp>
        <p:nvSpPr>
          <p:cNvPr id="23" name="Left Arrow 22"/>
          <p:cNvSpPr/>
          <p:nvPr/>
        </p:nvSpPr>
        <p:spPr>
          <a:xfrm>
            <a:off x="3721769" y="1478938"/>
            <a:ext cx="4351985" cy="13716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a:off x="3433011" y="1086435"/>
            <a:ext cx="4656785" cy="137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267200" y="719525"/>
            <a:ext cx="1593000" cy="307777"/>
          </a:xfrm>
          <a:prstGeom prst="rect">
            <a:avLst/>
          </a:prstGeom>
          <a:noFill/>
        </p:spPr>
        <p:txBody>
          <a:bodyPr wrap="none" rtlCol="0">
            <a:spAutoFit/>
          </a:bodyPr>
          <a:lstStyle/>
          <a:p>
            <a:r>
              <a:rPr lang="en-US" sz="1400" b="1" dirty="0"/>
              <a:t>1. Promise to lease</a:t>
            </a:r>
          </a:p>
        </p:txBody>
      </p:sp>
      <p:pic>
        <p:nvPicPr>
          <p:cNvPr id="22" name="Picture 21" descr="2.tif"/>
          <p:cNvPicPr/>
          <p:nvPr/>
        </p:nvPicPr>
        <p:blipFill>
          <a:blip r:embed="rId4" cstate="print"/>
          <a:srcRect t="18252" b="18252"/>
          <a:stretch>
            <a:fillRect/>
          </a:stretch>
        </p:blipFill>
        <p:spPr>
          <a:xfrm>
            <a:off x="8202284" y="180305"/>
            <a:ext cx="3762189" cy="2948796"/>
          </a:xfrm>
          <a:prstGeom prst="rect">
            <a:avLst/>
          </a:prstGeom>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06972" y="4285600"/>
            <a:ext cx="3352194" cy="1547822"/>
          </a:xfrm>
          <a:prstGeom prst="rect">
            <a:avLst/>
          </a:prstGeom>
        </p:spPr>
      </p:pic>
    </p:spTree>
    <p:extLst>
      <p:ext uri="{BB962C8B-B14F-4D97-AF65-F5344CB8AC3E}">
        <p14:creationId xmlns:p14="http://schemas.microsoft.com/office/powerpoint/2010/main" val="3271797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4590D-CA02-48F3-AEC4-8BA9F849739E}"/>
              </a:ext>
            </a:extLst>
          </p:cNvPr>
          <p:cNvSpPr>
            <a:spLocks noGrp="1"/>
          </p:cNvSpPr>
          <p:nvPr>
            <p:ph type="title"/>
          </p:nvPr>
        </p:nvSpPr>
        <p:spPr>
          <a:xfrm>
            <a:off x="838200" y="365125"/>
            <a:ext cx="10515600" cy="650875"/>
          </a:xfrm>
        </p:spPr>
        <p:txBody>
          <a:bodyPr>
            <a:normAutofit fontScale="90000"/>
          </a:bodyPr>
          <a:lstStyle/>
          <a:p>
            <a:pPr algn="ctr"/>
            <a:r>
              <a:rPr lang="en-US" b="1" dirty="0"/>
              <a:t>Conclusions </a:t>
            </a:r>
          </a:p>
        </p:txBody>
      </p:sp>
      <p:sp>
        <p:nvSpPr>
          <p:cNvPr id="3" name="Content Placeholder 2">
            <a:extLst>
              <a:ext uri="{FF2B5EF4-FFF2-40B4-BE49-F238E27FC236}">
                <a16:creationId xmlns:a16="http://schemas.microsoft.com/office/drawing/2014/main" id="{2E616191-6528-4C3A-98A6-B6B3F0611694}"/>
              </a:ext>
            </a:extLst>
          </p:cNvPr>
          <p:cNvSpPr>
            <a:spLocks noGrp="1"/>
          </p:cNvSpPr>
          <p:nvPr>
            <p:ph idx="1"/>
          </p:nvPr>
        </p:nvSpPr>
        <p:spPr>
          <a:xfrm>
            <a:off x="386080" y="1016000"/>
            <a:ext cx="10967720" cy="5160963"/>
          </a:xfrm>
        </p:spPr>
        <p:txBody>
          <a:bodyPr>
            <a:normAutofit fontScale="92500"/>
          </a:bodyPr>
          <a:lstStyle/>
          <a:p>
            <a:pPr>
              <a:lnSpc>
                <a:spcPct val="160000"/>
              </a:lnSpc>
            </a:pPr>
            <a:r>
              <a:rPr lang="en-US" sz="1600" b="1" dirty="0"/>
              <a:t>Ethiopia is with more than </a:t>
            </a:r>
            <a:r>
              <a:rPr lang="en-US" sz="1600" b="1" dirty="0">
                <a:solidFill>
                  <a:srgbClr val="FF0000"/>
                </a:solidFill>
              </a:rPr>
              <a:t>110 Million, about 45% populations are Muslims and more than 50% are youths, </a:t>
            </a:r>
            <a:r>
              <a:rPr lang="en-US" sz="1600" b="1" dirty="0" err="1">
                <a:solidFill>
                  <a:srgbClr val="FF0000"/>
                </a:solidFill>
              </a:rPr>
              <a:t>poors</a:t>
            </a:r>
            <a:r>
              <a:rPr lang="en-US" sz="1600" b="1" dirty="0">
                <a:solidFill>
                  <a:srgbClr val="FF0000"/>
                </a:solidFill>
              </a:rPr>
              <a:t> who can not present any collaterals.</a:t>
            </a:r>
          </a:p>
          <a:p>
            <a:pPr>
              <a:lnSpc>
                <a:spcPct val="160000"/>
              </a:lnSpc>
            </a:pPr>
            <a:r>
              <a:rPr lang="en-US" sz="1600" b="1" dirty="0"/>
              <a:t>Banks are usually extending the loan (financing) facility by demanding additional collaterals, which is causing huge challenges in ensuring accessibility by the poor. </a:t>
            </a:r>
          </a:p>
          <a:p>
            <a:pPr>
              <a:lnSpc>
                <a:spcPct val="160000"/>
              </a:lnSpc>
            </a:pPr>
            <a:r>
              <a:rPr lang="en-US" sz="1600" b="1" dirty="0">
                <a:solidFill>
                  <a:srgbClr val="FF0000"/>
                </a:solidFill>
              </a:rPr>
              <a:t>Though there is huge demands for working capitals, many Islamic Banks are usually not giving any cash money to their customers;</a:t>
            </a:r>
          </a:p>
          <a:p>
            <a:pPr>
              <a:lnSpc>
                <a:spcPct val="160000"/>
              </a:lnSpc>
            </a:pPr>
            <a:r>
              <a:rPr lang="en-US" sz="1600" b="1" dirty="0"/>
              <a:t>Ijarah has indispensable role and potential in solving both challenges and ensure equitable distribution of Wealth, the main purpose of Every Islamic banks.</a:t>
            </a:r>
          </a:p>
          <a:p>
            <a:pPr>
              <a:lnSpc>
                <a:spcPct val="160000"/>
              </a:lnSpc>
            </a:pPr>
            <a:r>
              <a:rPr lang="en-US" sz="1600" b="1" dirty="0">
                <a:solidFill>
                  <a:srgbClr val="FF0000"/>
                </a:solidFill>
              </a:rPr>
              <a:t>Banks can manage risks by Takaful &amp; assigning residual values to Assets, they can earn any market opportunity </a:t>
            </a:r>
            <a:r>
              <a:rPr lang="en-US" sz="1600" b="1" dirty="0" err="1">
                <a:solidFill>
                  <a:srgbClr val="FF0000"/>
                </a:solidFill>
              </a:rPr>
              <a:t>throughouts</a:t>
            </a:r>
            <a:r>
              <a:rPr lang="en-US" sz="1600" b="1" dirty="0">
                <a:solidFill>
                  <a:srgbClr val="FF0000"/>
                </a:solidFill>
              </a:rPr>
              <a:t>!</a:t>
            </a:r>
          </a:p>
          <a:p>
            <a:pPr>
              <a:lnSpc>
                <a:spcPct val="160000"/>
              </a:lnSpc>
            </a:pPr>
            <a:r>
              <a:rPr lang="en-US" sz="1600" b="1" dirty="0">
                <a:solidFill>
                  <a:srgbClr val="FF0000"/>
                </a:solidFill>
              </a:rPr>
              <a:t>Ijarah can operates within legal frameworks, designed for conventional Banks</a:t>
            </a:r>
          </a:p>
          <a:p>
            <a:pPr>
              <a:lnSpc>
                <a:spcPct val="160000"/>
              </a:lnSpc>
            </a:pPr>
            <a:r>
              <a:rPr lang="en-US" sz="1600" b="1" dirty="0">
                <a:solidFill>
                  <a:srgbClr val="FF0000"/>
                </a:solidFill>
              </a:rPr>
              <a:t>So, there is huge potential in the Ethiopian market both for Banks and Customers to choose and start IJARAH</a:t>
            </a:r>
          </a:p>
          <a:p>
            <a:pPr>
              <a:lnSpc>
                <a:spcPct val="160000"/>
              </a:lnSpc>
            </a:pPr>
            <a:r>
              <a:rPr lang="en-US" sz="1600" b="1" dirty="0"/>
              <a:t>Awash Bank is currently starting to offer IMB!</a:t>
            </a:r>
          </a:p>
        </p:txBody>
      </p:sp>
    </p:spTree>
    <p:extLst>
      <p:ext uri="{BB962C8B-B14F-4D97-AF65-F5344CB8AC3E}">
        <p14:creationId xmlns:p14="http://schemas.microsoft.com/office/powerpoint/2010/main" val="3349973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نتيجة بحث الصور عن ‪jazakallah khair‬‏">
            <a:extLst>
              <a:ext uri="{FF2B5EF4-FFF2-40B4-BE49-F238E27FC236}">
                <a16:creationId xmlns:a16="http://schemas.microsoft.com/office/drawing/2014/main" id="{B034543F-E30D-472C-8479-9A7CEB13B4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2199" b="21162"/>
          <a:stretch/>
        </p:blipFill>
        <p:spPr bwMode="auto">
          <a:xfrm>
            <a:off x="893576" y="487681"/>
            <a:ext cx="10820904" cy="4937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0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A2E1-507F-48D8-8941-EAF8D1700DA4}"/>
              </a:ext>
            </a:extLst>
          </p:cNvPr>
          <p:cNvSpPr>
            <a:spLocks noGrp="1"/>
          </p:cNvSpPr>
          <p:nvPr>
            <p:ph type="title"/>
          </p:nvPr>
        </p:nvSpPr>
        <p:spPr>
          <a:xfrm>
            <a:off x="838200" y="365126"/>
            <a:ext cx="10515600" cy="558701"/>
          </a:xfrm>
        </p:spPr>
        <p:txBody>
          <a:bodyPr>
            <a:normAutofit fontScale="90000"/>
          </a:bodyPr>
          <a:lstStyle/>
          <a:p>
            <a:pPr algn="ctr"/>
            <a:r>
              <a:rPr lang="en-US" dirty="0"/>
              <a:t>Introduction </a:t>
            </a:r>
          </a:p>
        </p:txBody>
      </p:sp>
      <p:sp>
        <p:nvSpPr>
          <p:cNvPr id="3" name="Content Placeholder 2">
            <a:extLst>
              <a:ext uri="{FF2B5EF4-FFF2-40B4-BE49-F238E27FC236}">
                <a16:creationId xmlns:a16="http://schemas.microsoft.com/office/drawing/2014/main" id="{6ACBE74E-BFFD-48BF-ADCF-E3C28AA1AD26}"/>
              </a:ext>
            </a:extLst>
          </p:cNvPr>
          <p:cNvSpPr>
            <a:spLocks noGrp="1"/>
          </p:cNvSpPr>
          <p:nvPr>
            <p:ph idx="1"/>
          </p:nvPr>
        </p:nvSpPr>
        <p:spPr>
          <a:xfrm>
            <a:off x="223521" y="923827"/>
            <a:ext cx="11550558" cy="5253136"/>
          </a:xfrm>
        </p:spPr>
        <p:txBody>
          <a:bodyPr>
            <a:normAutofit/>
          </a:bodyPr>
          <a:lstStyle/>
          <a:p>
            <a:pPr>
              <a:lnSpc>
                <a:spcPct val="150000"/>
              </a:lnSpc>
            </a:pPr>
            <a:r>
              <a:rPr lang="en-US" sz="2000" dirty="0"/>
              <a:t>Financial sector plays a </a:t>
            </a:r>
            <a:r>
              <a:rPr lang="en-US" sz="2000" dirty="0">
                <a:solidFill>
                  <a:srgbClr val="FF0000"/>
                </a:solidFill>
              </a:rPr>
              <a:t>very vital role in the economic progress </a:t>
            </a:r>
            <a:r>
              <a:rPr lang="en-US" sz="2000" dirty="0"/>
              <a:t>on any country and it is considered as the backbone of the economy. </a:t>
            </a:r>
          </a:p>
          <a:p>
            <a:pPr>
              <a:lnSpc>
                <a:spcPct val="150000"/>
              </a:lnSpc>
            </a:pPr>
            <a:r>
              <a:rPr lang="en-US" sz="2000" dirty="0"/>
              <a:t>Hence, stronger economic system is dependent on healthy banking system of the country.</a:t>
            </a:r>
          </a:p>
          <a:p>
            <a:pPr>
              <a:lnSpc>
                <a:spcPct val="150000"/>
              </a:lnSpc>
            </a:pPr>
            <a:r>
              <a:rPr lang="en-US" sz="2000" dirty="0"/>
              <a:t>There are </a:t>
            </a:r>
            <a:r>
              <a:rPr lang="en-US" sz="2000" b="1" dirty="0">
                <a:solidFill>
                  <a:srgbClr val="FF0000"/>
                </a:solidFill>
              </a:rPr>
              <a:t>two main modes of banking systems</a:t>
            </a:r>
            <a:r>
              <a:rPr lang="en-US" sz="2000" dirty="0"/>
              <a:t>, Islamic banking and the alternative conventional banking. Both modes of banking differ from each other in many ways and offer different financial products for the consumer.  </a:t>
            </a:r>
            <a:r>
              <a:rPr lang="en-US" sz="2000" b="1" i="1" u="sng" dirty="0"/>
              <a:t>BUT, Both needs collaterals as security for any financial loans (Financing extended).</a:t>
            </a:r>
          </a:p>
          <a:p>
            <a:pPr>
              <a:lnSpc>
                <a:spcPct val="150000"/>
              </a:lnSpc>
            </a:pPr>
            <a:r>
              <a:rPr lang="en-US" sz="2000" dirty="0"/>
              <a:t>In both forms of lease (Ijarah and conventional) bank acts as Lessor (lease giver) and the party to whom the service, benefit or asset is given is called Lessee (lease taker). </a:t>
            </a:r>
          </a:p>
          <a:p>
            <a:pPr>
              <a:lnSpc>
                <a:spcPct val="150000"/>
              </a:lnSpc>
            </a:pPr>
            <a:r>
              <a:rPr lang="en-US" sz="2000" dirty="0"/>
              <a:t>The lessor asks the lessee to pay periodic rentals for reaping or enjoying lease benefits and the ownership remains with the lessor, solely the rights of use is transferred to lessee. </a:t>
            </a:r>
          </a:p>
        </p:txBody>
      </p:sp>
    </p:spTree>
    <p:extLst>
      <p:ext uri="{BB962C8B-B14F-4D97-AF65-F5344CB8AC3E}">
        <p14:creationId xmlns:p14="http://schemas.microsoft.com/office/powerpoint/2010/main" val="324524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255E3E-417F-4EEE-AE64-A42F13336710}"/>
              </a:ext>
            </a:extLst>
          </p:cNvPr>
          <p:cNvSpPr>
            <a:spLocks noGrp="1"/>
          </p:cNvSpPr>
          <p:nvPr>
            <p:ph type="title"/>
          </p:nvPr>
        </p:nvSpPr>
        <p:spPr>
          <a:xfrm>
            <a:off x="838200" y="365127"/>
            <a:ext cx="10515600" cy="615262"/>
          </a:xfrm>
        </p:spPr>
        <p:txBody>
          <a:bodyPr>
            <a:normAutofit fontScale="90000"/>
          </a:bodyPr>
          <a:lstStyle/>
          <a:p>
            <a:pPr algn="ctr"/>
            <a:r>
              <a:rPr lang="en-US" dirty="0"/>
              <a:t>Ijarah (Leasing) </a:t>
            </a:r>
          </a:p>
        </p:txBody>
      </p:sp>
      <p:sp>
        <p:nvSpPr>
          <p:cNvPr id="5" name="Content Placeholder 4">
            <a:extLst>
              <a:ext uri="{FF2B5EF4-FFF2-40B4-BE49-F238E27FC236}">
                <a16:creationId xmlns:a16="http://schemas.microsoft.com/office/drawing/2014/main" id="{D6F2845E-568B-4819-8B2E-8FC71F8EF20F}"/>
              </a:ext>
            </a:extLst>
          </p:cNvPr>
          <p:cNvSpPr>
            <a:spLocks noGrp="1"/>
          </p:cNvSpPr>
          <p:nvPr>
            <p:ph idx="1"/>
          </p:nvPr>
        </p:nvSpPr>
        <p:spPr>
          <a:xfrm>
            <a:off x="294640" y="980389"/>
            <a:ext cx="11479437" cy="5623611"/>
          </a:xfrm>
        </p:spPr>
        <p:txBody>
          <a:bodyPr>
            <a:normAutofit/>
          </a:bodyPr>
          <a:lstStyle/>
          <a:p>
            <a:pPr>
              <a:lnSpc>
                <a:spcPct val="170000"/>
              </a:lnSpc>
            </a:pPr>
            <a:r>
              <a:rPr lang="en-US" sz="1600" dirty="0"/>
              <a:t>Ijarah</a:t>
            </a:r>
            <a:r>
              <a:rPr lang="en-US" sz="1600" b="1" dirty="0"/>
              <a:t> </a:t>
            </a:r>
            <a:r>
              <a:rPr lang="en-US" sz="1600" dirty="0"/>
              <a:t>is a contract of exchange between an asset owner who offers the usufruct of the asset in exchange for a mutually agreed consideration. The asset owner remains the owner of the asset, but leases the asset to the lessee who would enjoy the economic benefits or usufruct of the asset in exchange for a rental or lease amount.</a:t>
            </a:r>
          </a:p>
          <a:p>
            <a:pPr>
              <a:lnSpc>
                <a:spcPct val="170000"/>
              </a:lnSpc>
            </a:pPr>
            <a:r>
              <a:rPr lang="en-US" sz="1600" dirty="0"/>
              <a:t>It has to be noted that the classical application of the contract of Ijarah is only an exchange of the usufruct for a rental payment with very clear distribution of rights and liabilities. However, modern-day application of Ijarah contracts may have clauses that create serious friction with the purity of Ijarah contracts. </a:t>
            </a:r>
          </a:p>
          <a:p>
            <a:r>
              <a:rPr lang="en-US" sz="1600" dirty="0"/>
              <a:t>The bank purchases and leases out assets required by their clients for a rental fee with the option to either purchase such assets during the period of rent or at the end of the contract. </a:t>
            </a:r>
          </a:p>
          <a:p>
            <a:r>
              <a:rPr lang="en-US" sz="1600" dirty="0"/>
              <a:t>It provides the guarantee of regular payments all through the life of the financing with the flexibility of structuring the payment plan in a manner that makes it possible for Islamic Banks to accomplish a profit margin similar to that of conventional ones. </a:t>
            </a:r>
          </a:p>
          <a:p>
            <a:r>
              <a:rPr lang="en-US" sz="1600" b="1" dirty="0">
                <a:solidFill>
                  <a:srgbClr val="FF0000"/>
                </a:solidFill>
              </a:rPr>
              <a:t>This is the most efficient and flexible way to facilitate high cost assets and technology related products.</a:t>
            </a:r>
          </a:p>
          <a:p>
            <a:r>
              <a:rPr lang="en-US" sz="1600" dirty="0"/>
              <a:t>Ownership of the asset remains with the lessor bank, which will seek to recover the capital cost of the asset plus a profit margin from the lease or rents payable. </a:t>
            </a:r>
          </a:p>
          <a:p>
            <a:r>
              <a:rPr lang="en-US" sz="1600" dirty="0"/>
              <a:t>Ijarah method is widely used for long-term projects, which have two distinctive phases (</a:t>
            </a:r>
            <a:r>
              <a:rPr lang="en-US" sz="1600" dirty="0" err="1"/>
              <a:t>i</a:t>
            </a:r>
            <a:r>
              <a:rPr lang="en-US" sz="1600" dirty="0"/>
              <a:t>) the construction phase and (ii) the operations phase. </a:t>
            </a:r>
          </a:p>
        </p:txBody>
      </p:sp>
    </p:spTree>
    <p:extLst>
      <p:ext uri="{BB962C8B-B14F-4D97-AF65-F5344CB8AC3E}">
        <p14:creationId xmlns:p14="http://schemas.microsoft.com/office/powerpoint/2010/main" val="727020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245"/>
            <a:ext cx="10515600" cy="816561"/>
          </a:xfrm>
        </p:spPr>
        <p:txBody>
          <a:bodyPr/>
          <a:lstStyle/>
          <a:p>
            <a:r>
              <a:rPr lang="en-US" b="1" dirty="0"/>
              <a:t>BASIC RULES OF IJARA</a:t>
            </a:r>
            <a:endParaRPr lang="en-US" dirty="0"/>
          </a:p>
        </p:txBody>
      </p:sp>
      <p:sp>
        <p:nvSpPr>
          <p:cNvPr id="3" name="Content Placeholder 2"/>
          <p:cNvSpPr>
            <a:spLocks noGrp="1"/>
          </p:cNvSpPr>
          <p:nvPr>
            <p:ph idx="1"/>
          </p:nvPr>
        </p:nvSpPr>
        <p:spPr>
          <a:xfrm>
            <a:off x="295422" y="858130"/>
            <a:ext cx="11058378" cy="5725550"/>
          </a:xfrm>
        </p:spPr>
        <p:txBody>
          <a:bodyPr>
            <a:normAutofit/>
          </a:bodyPr>
          <a:lstStyle/>
          <a:p>
            <a:pPr>
              <a:lnSpc>
                <a:spcPct val="150000"/>
              </a:lnSpc>
              <a:buFont typeface="Wingdings" panose="05000000000000000000" pitchFamily="2" charset="2"/>
              <a:buChar char="Ø"/>
            </a:pPr>
            <a:r>
              <a:rPr lang="en-US" dirty="0">
                <a:solidFill>
                  <a:srgbClr val="FF0000"/>
                </a:solidFill>
              </a:rPr>
              <a:t>Transferring of usufruct not ownership</a:t>
            </a:r>
          </a:p>
          <a:p>
            <a:pPr marL="0" indent="0">
              <a:lnSpc>
                <a:spcPct val="150000"/>
              </a:lnSpc>
              <a:buNone/>
            </a:pPr>
            <a:r>
              <a:rPr lang="en-US" i="1" dirty="0"/>
              <a:t>- To another person for an agreed price, at an agreed consideration/period.</a:t>
            </a:r>
            <a:endParaRPr lang="en-US" dirty="0"/>
          </a:p>
          <a:p>
            <a:pPr lvl="0">
              <a:lnSpc>
                <a:spcPct val="150000"/>
              </a:lnSpc>
              <a:buFont typeface="Wingdings" panose="05000000000000000000" pitchFamily="2" charset="2"/>
              <a:buChar char="Ø"/>
            </a:pPr>
            <a:r>
              <a:rPr lang="en-US" dirty="0">
                <a:solidFill>
                  <a:srgbClr val="FF0000"/>
                </a:solidFill>
              </a:rPr>
              <a:t>Subject of lease:  </a:t>
            </a:r>
            <a:r>
              <a:rPr lang="en-US" i="1" dirty="0"/>
              <a:t>Valuable, Identified and Quantified</a:t>
            </a:r>
            <a:endParaRPr lang="en-US" dirty="0"/>
          </a:p>
          <a:p>
            <a:pPr lvl="0">
              <a:lnSpc>
                <a:spcPct val="150000"/>
              </a:lnSpc>
              <a:buFont typeface="Wingdings" panose="05000000000000000000" pitchFamily="2" charset="2"/>
              <a:buChar char="Ø"/>
            </a:pPr>
            <a:r>
              <a:rPr lang="en-US" dirty="0">
                <a:solidFill>
                  <a:srgbClr val="FF0000"/>
                </a:solidFill>
              </a:rPr>
              <a:t>Consumable things cannot be leased out</a:t>
            </a:r>
          </a:p>
          <a:p>
            <a:pPr marL="0" indent="0">
              <a:lnSpc>
                <a:spcPct val="150000"/>
              </a:lnSpc>
              <a:buNone/>
            </a:pPr>
            <a:r>
              <a:rPr lang="en-US" i="1" dirty="0"/>
              <a:t>- </a:t>
            </a:r>
            <a:r>
              <a:rPr lang="en-US" sz="2000" i="1" dirty="0"/>
              <a:t>Anything which cannot be used without consuming cannot be leased out; e.g., money, wheat etc.</a:t>
            </a:r>
            <a:endParaRPr lang="en-US" sz="2000" dirty="0"/>
          </a:p>
          <a:p>
            <a:pPr lvl="0">
              <a:lnSpc>
                <a:spcPct val="150000"/>
              </a:lnSpc>
              <a:buFont typeface="Wingdings" panose="05000000000000000000" pitchFamily="2" charset="2"/>
              <a:buChar char="Ø"/>
            </a:pPr>
            <a:r>
              <a:rPr lang="en-US" dirty="0"/>
              <a:t>All Liabilities of ownership are borne by lessor Corpus</a:t>
            </a:r>
            <a:r>
              <a:rPr lang="en-US" i="1" dirty="0"/>
              <a:t> of leased property remains in the ownership of the seller.</a:t>
            </a:r>
            <a:endParaRPr lang="en-US" dirty="0"/>
          </a:p>
        </p:txBody>
      </p:sp>
    </p:spTree>
    <p:extLst>
      <p:ext uri="{BB962C8B-B14F-4D97-AF65-F5344CB8AC3E}">
        <p14:creationId xmlns:p14="http://schemas.microsoft.com/office/powerpoint/2010/main" val="313592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490" y="239151"/>
            <a:ext cx="11690252" cy="6471138"/>
          </a:xfrm>
        </p:spPr>
        <p:txBody>
          <a:bodyPr>
            <a:noAutofit/>
          </a:bodyPr>
          <a:lstStyle/>
          <a:p>
            <a:pPr lvl="0">
              <a:lnSpc>
                <a:spcPct val="150000"/>
              </a:lnSpc>
              <a:buFont typeface="Wingdings" panose="05000000000000000000" pitchFamily="2" charset="2"/>
              <a:buChar char="Ø"/>
            </a:pPr>
            <a:r>
              <a:rPr lang="en-US" sz="2200" dirty="0">
                <a:solidFill>
                  <a:srgbClr val="FF0000"/>
                </a:solidFill>
              </a:rPr>
              <a:t>Period of lease</a:t>
            </a:r>
          </a:p>
          <a:p>
            <a:pPr marL="0" indent="0">
              <a:lnSpc>
                <a:spcPct val="150000"/>
              </a:lnSpc>
              <a:buNone/>
            </a:pPr>
            <a:r>
              <a:rPr lang="en-US" sz="2200" i="1" dirty="0"/>
              <a:t>- Must be determined in clear terms at the time of contract</a:t>
            </a:r>
            <a:endParaRPr lang="en-US" sz="2200" dirty="0"/>
          </a:p>
          <a:p>
            <a:pPr lvl="0">
              <a:lnSpc>
                <a:spcPct val="150000"/>
              </a:lnSpc>
              <a:buFont typeface="Wingdings" panose="05000000000000000000" pitchFamily="2" charset="2"/>
              <a:buChar char="Ø"/>
            </a:pPr>
            <a:r>
              <a:rPr lang="en-US" sz="2200" dirty="0">
                <a:solidFill>
                  <a:srgbClr val="FF0000"/>
                </a:solidFill>
              </a:rPr>
              <a:t>Lease for specific purpose only:</a:t>
            </a:r>
            <a:endParaRPr lang="en-US" sz="2000" dirty="0"/>
          </a:p>
          <a:p>
            <a:pPr>
              <a:lnSpc>
                <a:spcPct val="150000"/>
              </a:lnSpc>
              <a:buFontTx/>
              <a:buChar char="-"/>
            </a:pPr>
            <a:r>
              <a:rPr lang="en-US" sz="2400" dirty="0"/>
              <a:t>The property may be used only for the specified object of the contract</a:t>
            </a:r>
          </a:p>
          <a:p>
            <a:pPr>
              <a:lnSpc>
                <a:spcPct val="150000"/>
              </a:lnSpc>
              <a:buFontTx/>
              <a:buChar char="-"/>
            </a:pPr>
            <a:r>
              <a:rPr lang="en-US" sz="2000" i="1" dirty="0"/>
              <a:t>If no specific purpose is identified, then it can be used for any purpose for which it is used in normal course;</a:t>
            </a:r>
          </a:p>
          <a:p>
            <a:pPr>
              <a:lnSpc>
                <a:spcPct val="150000"/>
              </a:lnSpc>
              <a:buFontTx/>
              <a:buChar char="-"/>
            </a:pPr>
            <a:r>
              <a:rPr lang="en-US" sz="2400" dirty="0"/>
              <a:t>Any sub-lease of the asset requires the permission of the lessor in the contract.</a:t>
            </a:r>
          </a:p>
          <a:p>
            <a:r>
              <a:rPr lang="en-US" sz="2400" dirty="0"/>
              <a:t>Rents can be fixed or variable. Any reference to a rate of reference date or formula should be specifically stated in the contract.</a:t>
            </a:r>
          </a:p>
          <a:p>
            <a:r>
              <a:rPr lang="en-US" sz="2400" dirty="0"/>
              <a:t></a:t>
            </a:r>
            <a:r>
              <a:rPr lang="en-US" sz="2200" dirty="0">
                <a:solidFill>
                  <a:srgbClr val="FF0000"/>
                </a:solidFill>
              </a:rPr>
              <a:t>Lessee as Ameen</a:t>
            </a:r>
          </a:p>
          <a:p>
            <a:pPr marL="0" indent="0">
              <a:lnSpc>
                <a:spcPct val="150000"/>
              </a:lnSpc>
              <a:buNone/>
            </a:pPr>
            <a:r>
              <a:rPr lang="en-US" sz="2200" i="1" dirty="0"/>
              <a:t>- The lessee is liable to compensate the lessor for every harm to the leased asset caused by any misuse or negligence. The leased </a:t>
            </a:r>
            <a:r>
              <a:rPr lang="en-US" sz="2200" i="1" dirty="0">
                <a:solidFill>
                  <a:srgbClr val="FF0000"/>
                </a:solidFill>
              </a:rPr>
              <a:t>asset shall remain in the risk of the lessor</a:t>
            </a:r>
            <a:r>
              <a:rPr lang="en-US" sz="2200" i="1" dirty="0"/>
              <a:t> throughout the lease period.</a:t>
            </a:r>
            <a:endParaRPr lang="en-US" sz="2200" dirty="0"/>
          </a:p>
          <a:p>
            <a:pPr lvl="0">
              <a:lnSpc>
                <a:spcPct val="150000"/>
              </a:lnSpc>
              <a:buFont typeface="Wingdings" panose="05000000000000000000" pitchFamily="2" charset="2"/>
              <a:buChar char="Ø"/>
            </a:pPr>
            <a:r>
              <a:rPr lang="en-US" sz="2200" dirty="0">
                <a:solidFill>
                  <a:srgbClr val="FF0000"/>
                </a:solidFill>
              </a:rPr>
              <a:t>Lease of jointly owned property</a:t>
            </a:r>
          </a:p>
          <a:p>
            <a:pPr marL="0" indent="0">
              <a:lnSpc>
                <a:spcPct val="150000"/>
              </a:lnSpc>
              <a:buNone/>
            </a:pPr>
            <a:r>
              <a:rPr lang="en-US" sz="2200" i="1" dirty="0"/>
              <a:t>- Is permitted and rentals shall be distributed between all the joint owners according to the proportion of their respective shares in the property.</a:t>
            </a:r>
            <a:endParaRPr lang="en-US" sz="2200" dirty="0"/>
          </a:p>
        </p:txBody>
      </p:sp>
    </p:spTree>
    <p:extLst>
      <p:ext uri="{BB962C8B-B14F-4D97-AF65-F5344CB8AC3E}">
        <p14:creationId xmlns:p14="http://schemas.microsoft.com/office/powerpoint/2010/main" val="4601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425" y="168812"/>
            <a:ext cx="11822806" cy="6457071"/>
          </a:xfrm>
        </p:spPr>
        <p:txBody>
          <a:bodyPr>
            <a:noAutofit/>
          </a:bodyPr>
          <a:lstStyle/>
          <a:p>
            <a:pPr lvl="0">
              <a:lnSpc>
                <a:spcPct val="160000"/>
              </a:lnSpc>
              <a:buFont typeface="Wingdings" panose="05000000000000000000" pitchFamily="2" charset="2"/>
              <a:buChar char="Ø"/>
            </a:pPr>
            <a:r>
              <a:rPr lang="en-US" sz="2000" dirty="0">
                <a:solidFill>
                  <a:srgbClr val="FF0000"/>
                </a:solidFill>
              </a:rPr>
              <a:t>Determination of Rental</a:t>
            </a:r>
          </a:p>
          <a:p>
            <a:pPr lvl="0">
              <a:lnSpc>
                <a:spcPct val="160000"/>
              </a:lnSpc>
            </a:pPr>
            <a:r>
              <a:rPr lang="en-US" sz="2000" i="1" dirty="0"/>
              <a:t>The rental must be determined at the time of contract for the whole period of lease.</a:t>
            </a:r>
            <a:endParaRPr lang="en-US" sz="2000" dirty="0"/>
          </a:p>
          <a:p>
            <a:pPr lvl="0">
              <a:lnSpc>
                <a:spcPct val="160000"/>
              </a:lnSpc>
            </a:pPr>
            <a:r>
              <a:rPr lang="en-US" sz="2000" i="1" dirty="0"/>
              <a:t>It is permissible that </a:t>
            </a:r>
            <a:r>
              <a:rPr lang="en-US" sz="2000" i="1" dirty="0">
                <a:solidFill>
                  <a:srgbClr val="FF0000"/>
                </a:solidFill>
              </a:rPr>
              <a:t>different amounts of rent are fixed for different phases during the lease period</a:t>
            </a:r>
            <a:r>
              <a:rPr lang="en-US" sz="2000" i="1" dirty="0"/>
              <a:t>, If the amount of rent for each phase is specifically agreed upon at the time of effecting a lease.</a:t>
            </a:r>
            <a:endParaRPr lang="en-US" sz="2000" dirty="0"/>
          </a:p>
          <a:p>
            <a:pPr lvl="0">
              <a:lnSpc>
                <a:spcPct val="160000"/>
              </a:lnSpc>
            </a:pPr>
            <a:r>
              <a:rPr lang="en-US" sz="2000" i="1" dirty="0"/>
              <a:t>The determination of rental on the basis of the aggregate cost incurred in the purchase of the asset by the lessor, as normally done in financial leases, is not against the rules of Shariah. </a:t>
            </a:r>
            <a:endParaRPr lang="en-US" sz="2000" dirty="0"/>
          </a:p>
          <a:p>
            <a:pPr lvl="0">
              <a:lnSpc>
                <a:spcPct val="160000"/>
              </a:lnSpc>
            </a:pPr>
            <a:r>
              <a:rPr lang="en-US" sz="2000" i="1" dirty="0"/>
              <a:t>The lessor </a:t>
            </a:r>
            <a:r>
              <a:rPr lang="en-US" sz="2000" i="1" dirty="0">
                <a:solidFill>
                  <a:srgbClr val="FF0000"/>
                </a:solidFill>
              </a:rPr>
              <a:t>cannot increase the rent unilaterally</a:t>
            </a:r>
            <a:r>
              <a:rPr lang="en-US" sz="2000" i="1" dirty="0"/>
              <a:t>, and any agreement to this effect is void. The lease period shall commence from the date on which the leased asset has been delivered to the lessee.</a:t>
            </a:r>
            <a:endParaRPr lang="en-US" sz="2000" dirty="0"/>
          </a:p>
          <a:p>
            <a:pPr>
              <a:lnSpc>
                <a:spcPct val="160000"/>
              </a:lnSpc>
            </a:pPr>
            <a:r>
              <a:rPr lang="en-US" sz="2000" i="1" dirty="0"/>
              <a:t>Rental will be charged when the Leased asset is handed over to the lessee.</a:t>
            </a:r>
            <a:r>
              <a:rPr lang="en-US" sz="2000" dirty="0"/>
              <a:t> Any advance before delivery must be adjusted with future rents.</a:t>
            </a:r>
          </a:p>
          <a:p>
            <a:pPr lvl="0">
              <a:lnSpc>
                <a:spcPct val="160000"/>
              </a:lnSpc>
            </a:pPr>
            <a:r>
              <a:rPr lang="en-US" sz="2000" dirty="0"/>
              <a:t>Leasing should </a:t>
            </a:r>
            <a:r>
              <a:rPr lang="en-US" sz="2000" dirty="0">
                <a:solidFill>
                  <a:srgbClr val="FF0000"/>
                </a:solidFill>
              </a:rPr>
              <a:t>not be interest-based loan </a:t>
            </a:r>
            <a:r>
              <a:rPr lang="en-US" sz="2000" dirty="0"/>
              <a:t>or replacing interest with rent, rather it should comply with all of the above conditions.</a:t>
            </a:r>
          </a:p>
          <a:p>
            <a:pPr>
              <a:lnSpc>
                <a:spcPct val="160000"/>
              </a:lnSpc>
            </a:pPr>
            <a:endParaRPr lang="en-US" sz="2000" dirty="0"/>
          </a:p>
        </p:txBody>
      </p:sp>
    </p:spTree>
    <p:extLst>
      <p:ext uri="{BB962C8B-B14F-4D97-AF65-F5344CB8AC3E}">
        <p14:creationId xmlns:p14="http://schemas.microsoft.com/office/powerpoint/2010/main" val="342203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AF513-0A94-42D1-8B0F-0D8953E899AD}"/>
              </a:ext>
            </a:extLst>
          </p:cNvPr>
          <p:cNvSpPr>
            <a:spLocks noGrp="1"/>
          </p:cNvSpPr>
          <p:nvPr>
            <p:ph type="title"/>
          </p:nvPr>
        </p:nvSpPr>
        <p:spPr>
          <a:xfrm>
            <a:off x="477520" y="365125"/>
            <a:ext cx="11206480" cy="640715"/>
          </a:xfrm>
        </p:spPr>
        <p:txBody>
          <a:bodyPr>
            <a:normAutofit fontScale="90000"/>
          </a:bodyPr>
          <a:lstStyle/>
          <a:p>
            <a:r>
              <a:rPr lang="en-US" altLang="en-US" b="1" dirty="0">
                <a:solidFill>
                  <a:srgbClr val="222222"/>
                </a:solidFill>
                <a:latin typeface="Tahoma" panose="020B0604030504040204" pitchFamily="34" charset="0"/>
                <a:cs typeface="Tahoma" panose="020B0604030504040204" pitchFamily="34" charset="0"/>
              </a:rPr>
              <a:t>Benefits of IJARAH or Lease Financing</a:t>
            </a:r>
            <a:endParaRPr lang="en-US" dirty="0"/>
          </a:p>
        </p:txBody>
      </p:sp>
      <p:sp>
        <p:nvSpPr>
          <p:cNvPr id="3" name="Content Placeholder 2">
            <a:extLst>
              <a:ext uri="{FF2B5EF4-FFF2-40B4-BE49-F238E27FC236}">
                <a16:creationId xmlns:a16="http://schemas.microsoft.com/office/drawing/2014/main" id="{5090C804-15A4-4126-B41C-5B2456159A3D}"/>
              </a:ext>
            </a:extLst>
          </p:cNvPr>
          <p:cNvSpPr>
            <a:spLocks noGrp="1"/>
          </p:cNvSpPr>
          <p:nvPr>
            <p:ph idx="1"/>
          </p:nvPr>
        </p:nvSpPr>
        <p:spPr>
          <a:xfrm>
            <a:off x="254000" y="924560"/>
            <a:ext cx="11430000" cy="5730240"/>
          </a:xfrm>
        </p:spPr>
        <p:txBody>
          <a:bodyPr>
            <a:normAutofit fontScale="92500"/>
          </a:bodyPr>
          <a:lstStyle/>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Leasing is a relatively recent technique for financing investment. It can be categorized as a form of long- and medium-term credit. </a:t>
            </a:r>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Compliance with Shari a principles makes it a privileged formula used by Islamic Banks to finance investment in their relationships. </a:t>
            </a:r>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The advantage of Ijarah financing is to the </a:t>
            </a:r>
            <a:r>
              <a:rPr lang="en-US" altLang="en-US" sz="1600" b="1" dirty="0">
                <a:solidFill>
                  <a:srgbClr val="FF0000"/>
                </a:solidFill>
                <a:latin typeface="Tahoma" panose="020B0604030504040204" pitchFamily="34" charset="0"/>
                <a:cs typeface="Tahoma" panose="020B0604030504040204" pitchFamily="34" charset="0"/>
              </a:rPr>
              <a:t>strength of the guarantee </a:t>
            </a:r>
            <a:r>
              <a:rPr lang="en-US" altLang="en-US" sz="1600" dirty="0">
                <a:latin typeface="Tahoma" panose="020B0604030504040204" pitchFamily="34" charset="0"/>
                <a:cs typeface="Tahoma" panose="020B0604030504040204" pitchFamily="34" charset="0"/>
              </a:rPr>
              <a:t>provided to the Bank as a legal owner of the asset.</a:t>
            </a:r>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For the economic operators, the advantages of leasing are multiple. </a:t>
            </a:r>
          </a:p>
          <a:p>
            <a:pPr lvl="1" eaLnBrk="0" fontAlgn="base" hangingPunct="0">
              <a:lnSpc>
                <a:spcPct val="170000"/>
              </a:lnSpc>
              <a:spcBef>
                <a:spcPct val="0"/>
              </a:spcBef>
              <a:spcAft>
                <a:spcPct val="0"/>
              </a:spcAft>
              <a:buFont typeface="Wingdings" panose="05000000000000000000" pitchFamily="2" charset="2"/>
              <a:buChar char="ü"/>
            </a:pPr>
            <a:r>
              <a:rPr lang="en-US" altLang="en-US" sz="1700" dirty="0">
                <a:latin typeface="Tahoma" panose="020B0604030504040204" pitchFamily="34" charset="0"/>
                <a:cs typeface="Tahoma" panose="020B0604030504040204" pitchFamily="34" charset="0"/>
              </a:rPr>
              <a:t>It allows them to renovate their outdated or obsolete equipment and thus benefit from the latest technological developments. </a:t>
            </a:r>
          </a:p>
          <a:p>
            <a:pPr lvl="1" eaLnBrk="0" fontAlgn="base" hangingPunct="0">
              <a:lnSpc>
                <a:spcPct val="170000"/>
              </a:lnSpc>
              <a:spcBef>
                <a:spcPct val="0"/>
              </a:spcBef>
              <a:spcAft>
                <a:spcPct val="0"/>
              </a:spcAft>
              <a:buFont typeface="Wingdings" panose="05000000000000000000" pitchFamily="2" charset="2"/>
              <a:buChar char="ü"/>
            </a:pPr>
            <a:r>
              <a:rPr lang="en-US" altLang="en-US" sz="1700" dirty="0">
                <a:latin typeface="Tahoma" panose="020B0604030504040204" pitchFamily="34" charset="0"/>
                <a:cs typeface="Tahoma" panose="020B0604030504040204" pitchFamily="34" charset="0"/>
              </a:rPr>
              <a:t>Advantage of avoiding long-term or medium-term fixed assets of part of their resources in the case of a self-financed acquisition or even financed by an investment loan.</a:t>
            </a:r>
            <a:endParaRPr lang="en-US" altLang="en-US" sz="1700" dirty="0"/>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Indeed, the annual expenses, within the framework of a financing are limited to the rents due during the period, which is very appreciated by the Banks, which have difficulty balancing their financial situation.</a:t>
            </a:r>
            <a:endParaRPr lang="en-US" altLang="en-US" sz="1600" dirty="0"/>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Firms that opt ​​for this type of financing can benefit from the positive difference between the amount of annual rents and the amount of depreciation that they should have recorded on their own funds if the property had been subject to an acquisition.</a:t>
            </a:r>
            <a:endParaRPr lang="en-US" altLang="en-US" sz="1600" dirty="0"/>
          </a:p>
          <a:p>
            <a:pPr eaLnBrk="0" fontAlgn="base" hangingPunct="0">
              <a:lnSpc>
                <a:spcPct val="170000"/>
              </a:lnSpc>
              <a:spcBef>
                <a:spcPct val="0"/>
              </a:spcBef>
              <a:spcAft>
                <a:spcPct val="0"/>
              </a:spcAft>
            </a:pPr>
            <a:r>
              <a:rPr lang="en-US" altLang="en-US" sz="1600" dirty="0">
                <a:latin typeface="Tahoma" panose="020B0604030504040204" pitchFamily="34" charset="0"/>
                <a:cs typeface="Tahoma" panose="020B0604030504040204" pitchFamily="34" charset="0"/>
              </a:rPr>
              <a:t>Finally, the margin of maneuver left to be used,</a:t>
            </a:r>
            <a:endParaRPr lang="en-US" altLang="en-US" sz="1600" dirty="0">
              <a:solidFill>
                <a:srgbClr val="222222"/>
              </a:solidFill>
              <a:latin typeface="Raleway"/>
            </a:endParaRPr>
          </a:p>
          <a:p>
            <a:pPr>
              <a:lnSpc>
                <a:spcPct val="170000"/>
              </a:lnSpc>
            </a:pPr>
            <a:endParaRPr lang="en-US" sz="1600" dirty="0"/>
          </a:p>
        </p:txBody>
      </p:sp>
    </p:spTree>
    <p:extLst>
      <p:ext uri="{BB962C8B-B14F-4D97-AF65-F5344CB8AC3E}">
        <p14:creationId xmlns:p14="http://schemas.microsoft.com/office/powerpoint/2010/main" val="1895136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55D9D-FFE9-4863-8B72-F67B66FE4D1C}"/>
              </a:ext>
            </a:extLst>
          </p:cNvPr>
          <p:cNvSpPr>
            <a:spLocks noGrp="1"/>
          </p:cNvSpPr>
          <p:nvPr>
            <p:ph type="title"/>
          </p:nvPr>
        </p:nvSpPr>
        <p:spPr>
          <a:xfrm>
            <a:off x="838200" y="365125"/>
            <a:ext cx="10515600" cy="691515"/>
          </a:xfrm>
        </p:spPr>
        <p:txBody>
          <a:bodyPr>
            <a:noAutofit/>
          </a:bodyPr>
          <a:lstStyle/>
          <a:p>
            <a:r>
              <a:rPr lang="en-US" altLang="en-US" sz="2400" b="1" dirty="0">
                <a:solidFill>
                  <a:srgbClr val="222222"/>
                </a:solidFill>
                <a:latin typeface="Tahoma" panose="020B0604030504040204" pitchFamily="34" charset="0"/>
                <a:cs typeface="Tahoma" panose="020B0604030504040204" pitchFamily="34" charset="0"/>
              </a:rPr>
              <a:t>Conditions to be Applied in Business for Lease Financing (IJARAH)</a:t>
            </a:r>
            <a:endParaRPr lang="en-US" sz="2400" dirty="0"/>
          </a:p>
        </p:txBody>
      </p:sp>
      <p:sp>
        <p:nvSpPr>
          <p:cNvPr id="3" name="Content Placeholder 2">
            <a:extLst>
              <a:ext uri="{FF2B5EF4-FFF2-40B4-BE49-F238E27FC236}">
                <a16:creationId xmlns:a16="http://schemas.microsoft.com/office/drawing/2014/main" id="{B1BBFCAA-D116-4340-8DAB-8A5B0D52119E}"/>
              </a:ext>
            </a:extLst>
          </p:cNvPr>
          <p:cNvSpPr>
            <a:spLocks noGrp="1"/>
          </p:cNvSpPr>
          <p:nvPr>
            <p:ph idx="1"/>
          </p:nvPr>
        </p:nvSpPr>
        <p:spPr>
          <a:xfrm>
            <a:off x="263951" y="965835"/>
            <a:ext cx="11755329" cy="5527040"/>
          </a:xfrm>
        </p:spPr>
        <p:txBody>
          <a:bodyPr>
            <a:normAutofit fontScale="85000" lnSpcReduction="20000"/>
          </a:bodyPr>
          <a:lstStyle/>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object of the lease (the use of the leased property) must be known and accepted by both parties.</a:t>
            </a:r>
            <a:endParaRPr lang="en-US" altLang="en-US" sz="1600" dirty="0"/>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lease must be for durable goods, i.e. non-destructible as a result of enjoyment or use.</a:t>
            </a:r>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leased property as well as the accessories necessary for its use must be given to the user in a state to be used for the use for which the property is intended.</a:t>
            </a:r>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duration of the lease, the period of payment, the amount of the rent and the periodicity must be determined and known at the conclusion of the leasing contract.</a:t>
            </a:r>
            <a:endParaRPr lang="en-US" altLang="en-US" sz="1600" dirty="0"/>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rent may be paid in advance, in advance or in installments according to the agreement of the parties.</a:t>
            </a:r>
            <a:endParaRPr lang="en-US" altLang="en-US" sz="1600" dirty="0"/>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two parties may agree upon a revision of the rent, the duration of the lease and any other terms of the contract.</a:t>
            </a:r>
            <a:endParaRPr lang="en-US" altLang="en-US" sz="1600" dirty="0"/>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destruction or degradation of the leased asset of an act beyond the control of the user shall be the responsibility of the user only if it is established and the necessary measures have not been taken to conserve the leased object, Well with the care of a good father of family.</a:t>
            </a:r>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Unless otherwise agreed, it shall be the Bank’s responsibility to perform any major maintenance and repair work required to maintain the leased asset in a state of use for its intended use. </a:t>
            </a:r>
          </a:p>
          <a:p>
            <a:pPr lvl="1" eaLnBrk="0" fontAlgn="base" hangingPunct="0">
              <a:lnSpc>
                <a:spcPct val="170000"/>
              </a:lnSpc>
              <a:spcBef>
                <a:spcPct val="0"/>
              </a:spcBef>
              <a:spcAft>
                <a:spcPct val="0"/>
              </a:spcAft>
            </a:pPr>
            <a:r>
              <a:rPr lang="en-US" altLang="en-US" sz="1900" dirty="0">
                <a:latin typeface="Tahoma" panose="020B0604030504040204" pitchFamily="34" charset="0"/>
                <a:cs typeface="Tahoma" panose="020B0604030504040204" pitchFamily="34" charset="0"/>
              </a:rPr>
              <a:t>Likewise, it bears all rental charges prior to the lease. The user maintains the use of the leased property, as well as all the rental expenses incurred from the date of rental.</a:t>
            </a:r>
            <a:endParaRPr lang="en-US" altLang="en-US" sz="1900" dirty="0"/>
          </a:p>
          <a:p>
            <a:pPr marL="342900" lvl="0" indent="-342900" eaLnBrk="0" fontAlgn="base" hangingPunct="0">
              <a:lnSpc>
                <a:spcPct val="170000"/>
              </a:lnSpc>
              <a:spcBef>
                <a:spcPct val="0"/>
              </a:spcBef>
              <a:spcAft>
                <a:spcPct val="0"/>
              </a:spcAft>
              <a:buFont typeface="+mj-lt"/>
              <a:buAutoNum type="arabicPeriod"/>
            </a:pPr>
            <a:r>
              <a:rPr lang="en-US" altLang="en-US" sz="1600" dirty="0">
                <a:latin typeface="Tahoma" panose="020B0604030504040204" pitchFamily="34" charset="0"/>
                <a:cs typeface="Tahoma" panose="020B0604030504040204" pitchFamily="34" charset="0"/>
              </a:rPr>
              <a:t>The leased asset may be subleased, unless otherwise agreed. </a:t>
            </a:r>
          </a:p>
          <a:p>
            <a:pPr lvl="1" eaLnBrk="0" fontAlgn="base" hangingPunct="0">
              <a:lnSpc>
                <a:spcPct val="170000"/>
              </a:lnSpc>
              <a:spcBef>
                <a:spcPct val="0"/>
              </a:spcBef>
              <a:spcAft>
                <a:spcPct val="0"/>
              </a:spcAft>
            </a:pPr>
            <a:r>
              <a:rPr lang="en-US" altLang="en-US" sz="1800" dirty="0">
                <a:latin typeface="Tahoma" panose="020B0604030504040204" pitchFamily="34" charset="0"/>
                <a:cs typeface="Tahoma" panose="020B0604030504040204" pitchFamily="34" charset="0"/>
              </a:rPr>
              <a:t>Similarly, the Bank may lease property acquired from its own seller, provided that the sale is real and not fictitious (Lease back).</a:t>
            </a:r>
            <a:endParaRPr lang="en-US" altLang="en-US" sz="1800" dirty="0"/>
          </a:p>
          <a:p>
            <a:pPr>
              <a:lnSpc>
                <a:spcPct val="170000"/>
              </a:lnSpc>
            </a:pPr>
            <a:endParaRPr lang="en-US" sz="1600" dirty="0"/>
          </a:p>
        </p:txBody>
      </p:sp>
    </p:spTree>
    <p:extLst>
      <p:ext uri="{BB962C8B-B14F-4D97-AF65-F5344CB8AC3E}">
        <p14:creationId xmlns:p14="http://schemas.microsoft.com/office/powerpoint/2010/main" val="59996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FAE497-A27B-4C6B-B641-13EE7D66F29E}"/>
              </a:ext>
            </a:extLst>
          </p:cNvPr>
          <p:cNvSpPr>
            <a:spLocks noGrp="1"/>
          </p:cNvSpPr>
          <p:nvPr>
            <p:ph idx="1"/>
          </p:nvPr>
        </p:nvSpPr>
        <p:spPr>
          <a:xfrm>
            <a:off x="216816" y="273378"/>
            <a:ext cx="11453568" cy="5903586"/>
          </a:xfrm>
        </p:spPr>
        <p:txBody>
          <a:bodyPr>
            <a:normAutofit/>
          </a:bodyPr>
          <a:lstStyle/>
          <a:p>
            <a:pPr marL="0" indent="0">
              <a:lnSpc>
                <a:spcPct val="150000"/>
              </a:lnSpc>
              <a:buNone/>
            </a:pPr>
            <a:r>
              <a:rPr lang="en-US" b="1" dirty="0">
                <a:solidFill>
                  <a:srgbClr val="FF0000"/>
                </a:solidFill>
              </a:rPr>
              <a:t>The case of Ethiopia, Awash Bank</a:t>
            </a:r>
          </a:p>
          <a:p>
            <a:pPr>
              <a:lnSpc>
                <a:spcPct val="150000"/>
              </a:lnSpc>
            </a:pPr>
            <a:r>
              <a:rPr lang="en-US" dirty="0"/>
              <a:t>We have started Islamic Banking </a:t>
            </a:r>
            <a:r>
              <a:rPr lang="en-US" b="1" dirty="0">
                <a:solidFill>
                  <a:srgbClr val="FF0000"/>
                </a:solidFill>
              </a:rPr>
              <a:t>since the end of 2013. </a:t>
            </a:r>
          </a:p>
          <a:p>
            <a:pPr>
              <a:lnSpc>
                <a:spcPct val="150000"/>
              </a:lnSpc>
            </a:pPr>
            <a:r>
              <a:rPr lang="en-US" dirty="0"/>
              <a:t>Now more than 10 out of </a:t>
            </a:r>
            <a:r>
              <a:rPr lang="en-US" dirty="0">
                <a:solidFill>
                  <a:srgbClr val="FF0000"/>
                </a:solidFill>
              </a:rPr>
              <a:t>16 conventional Banks </a:t>
            </a:r>
            <a:r>
              <a:rPr lang="en-US" dirty="0"/>
              <a:t>are offering Islamic banking deposit products through </a:t>
            </a:r>
            <a:r>
              <a:rPr lang="en-US" dirty="0">
                <a:solidFill>
                  <a:srgbClr val="FF0000"/>
                </a:solidFill>
              </a:rPr>
              <a:t>the WINDOW MODEL </a:t>
            </a:r>
            <a:r>
              <a:rPr lang="en-US" dirty="0"/>
              <a:t>&amp; So far, about 41 Billion Birr, equivalent to USD 1.4 Billion Dollar, is mobilized.</a:t>
            </a:r>
          </a:p>
          <a:p>
            <a:pPr>
              <a:lnSpc>
                <a:spcPct val="150000"/>
              </a:lnSpc>
            </a:pPr>
            <a:r>
              <a:rPr lang="en-US" dirty="0"/>
              <a:t>But only 5 started financing, less than </a:t>
            </a:r>
            <a:r>
              <a:rPr lang="en-US" b="1" dirty="0">
                <a:solidFill>
                  <a:srgbClr val="FF0000"/>
                </a:solidFill>
              </a:rPr>
              <a:t>5% only is disbursed</a:t>
            </a:r>
            <a:r>
              <a:rPr lang="en-US" dirty="0"/>
              <a:t>. They are liquid.</a:t>
            </a:r>
          </a:p>
          <a:p>
            <a:pPr>
              <a:lnSpc>
                <a:spcPct val="150000"/>
              </a:lnSpc>
            </a:pPr>
            <a:r>
              <a:rPr lang="en-US" dirty="0"/>
              <a:t>Additionally, </a:t>
            </a:r>
            <a:r>
              <a:rPr lang="en-US" dirty="0">
                <a:solidFill>
                  <a:srgbClr val="FF0000"/>
                </a:solidFill>
              </a:rPr>
              <a:t>about 5 full-fledged Islamic Banks </a:t>
            </a:r>
            <a:r>
              <a:rPr lang="en-US" dirty="0"/>
              <a:t>are under formations.</a:t>
            </a:r>
          </a:p>
          <a:p>
            <a:pPr>
              <a:lnSpc>
                <a:spcPct val="150000"/>
              </a:lnSpc>
            </a:pPr>
            <a:r>
              <a:rPr lang="en-US" dirty="0"/>
              <a:t>Awash Bank will be the first to start IJARAH IN ETHIOPIA. a</a:t>
            </a:r>
          </a:p>
        </p:txBody>
      </p:sp>
    </p:spTree>
    <p:extLst>
      <p:ext uri="{BB962C8B-B14F-4D97-AF65-F5344CB8AC3E}">
        <p14:creationId xmlns:p14="http://schemas.microsoft.com/office/powerpoint/2010/main" val="3453364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1541</Words>
  <Application>Microsoft Office PowerPoint</Application>
  <PresentationFormat>Widescreen</PresentationFormat>
  <Paragraphs>100</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Raleway</vt:lpstr>
      <vt:lpstr>Tahoma</vt:lpstr>
      <vt:lpstr>Wingdings</vt:lpstr>
      <vt:lpstr>Office Theme</vt:lpstr>
      <vt:lpstr>PowerPoint Presentation</vt:lpstr>
      <vt:lpstr>Introduction </vt:lpstr>
      <vt:lpstr>Ijarah (Leasing) </vt:lpstr>
      <vt:lpstr>BASIC RULES OF IJARA</vt:lpstr>
      <vt:lpstr>PowerPoint Presentation</vt:lpstr>
      <vt:lpstr>PowerPoint Presentation</vt:lpstr>
      <vt:lpstr>Benefits of IJARAH or Lease Financing</vt:lpstr>
      <vt:lpstr>Conditions to be Applied in Business for Lease Financing (IJARAH)</vt:lpstr>
      <vt:lpstr>PowerPoint Presentation</vt:lpstr>
      <vt:lpstr>PowerPoint Presentation</vt:lpstr>
      <vt:lpstr>PowerPoint Presentation</vt:lpstr>
      <vt:lpstr>Conclusions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Ijarah (Leasing)</dc:title>
  <dc:creator>User</dc:creator>
  <cp:lastModifiedBy>User</cp:lastModifiedBy>
  <cp:revision>31</cp:revision>
  <dcterms:created xsi:type="dcterms:W3CDTF">2019-10-12T21:22:16Z</dcterms:created>
  <dcterms:modified xsi:type="dcterms:W3CDTF">2019-10-14T07:16:20Z</dcterms:modified>
</cp:coreProperties>
</file>